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6" r:id="rId10"/>
    <p:sldId id="277" r:id="rId11"/>
    <p:sldId id="265" r:id="rId12"/>
    <p:sldId id="267" r:id="rId13"/>
    <p:sldId id="278" r:id="rId14"/>
    <p:sldId id="268" r:id="rId15"/>
    <p:sldId id="269" r:id="rId16"/>
    <p:sldId id="275" r:id="rId17"/>
    <p:sldId id="281" r:id="rId18"/>
    <p:sldId id="282" r:id="rId19"/>
    <p:sldId id="272" r:id="rId20"/>
    <p:sldId id="280" r:id="rId21"/>
    <p:sldId id="274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2567029" cy="10905593"/>
            <a:chOff x="0" y="0"/>
            <a:chExt cx="3422705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145A9F">
                <a:alpha val="69803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145A9F">
                <a:alpha val="40000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145A9F">
                <a:alpha val="9803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5720971" y="-309297"/>
            <a:ext cx="2567029" cy="10905593"/>
            <a:chOff x="0" y="0"/>
            <a:chExt cx="3422705" cy="14540791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145A9F">
                <a:alpha val="69803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145A9F">
                <a:alpha val="40000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145A9F">
                <a:alpha val="9803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02863" y="7886700"/>
            <a:ext cx="1627327" cy="1574439"/>
          </a:xfrm>
          <a:prstGeom prst="rect">
            <a:avLst/>
          </a:prstGeom>
        </p:spPr>
      </p:pic>
      <p:sp>
        <p:nvSpPr>
          <p:cNvPr id="28" name="TextBox 7">
            <a:extLst>
              <a:ext uri="{FF2B5EF4-FFF2-40B4-BE49-F238E27FC236}">
                <a16:creationId xmlns:a16="http://schemas.microsoft.com/office/drawing/2014/main" xmlns="" id="{C8C9C28E-4A63-45A3-8173-7C1426A969F9}"/>
              </a:ext>
            </a:extLst>
          </p:cNvPr>
          <p:cNvSpPr txBox="1"/>
          <p:nvPr/>
        </p:nvSpPr>
        <p:spPr>
          <a:xfrm>
            <a:off x="5858527" y="2781300"/>
            <a:ext cx="6570945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0"/>
              </a:lnSpc>
            </a:pPr>
            <a:r>
              <a:rPr lang="pt-BR" sz="14000" b="1" dirty="0">
                <a:solidFill>
                  <a:srgbClr val="49403C"/>
                </a:solidFill>
                <a:latin typeface="+mj-lt"/>
              </a:rPr>
              <a:t>ICMS/SP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xmlns="" id="{6BE45FB7-6B97-4D5B-9DB6-A7DE1AE21B48}"/>
              </a:ext>
            </a:extLst>
          </p:cNvPr>
          <p:cNvSpPr txBox="1"/>
          <p:nvPr/>
        </p:nvSpPr>
        <p:spPr>
          <a:xfrm>
            <a:off x="5338336" y="4854958"/>
            <a:ext cx="761132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4000" spc="144" dirty="0">
                <a:solidFill>
                  <a:srgbClr val="49403C"/>
                </a:solidFill>
                <a:latin typeface="+mj-lt"/>
              </a:rPr>
              <a:t>Alterações e Impactos Tributários</a:t>
            </a:r>
          </a:p>
        </p:txBody>
      </p:sp>
      <p:pic>
        <p:nvPicPr>
          <p:cNvPr id="13" name="Imagem 12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xmlns="" id="{3AA2DB08-2D5C-44F8-BADE-BE8B160D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35" y="8087752"/>
            <a:ext cx="3881310" cy="13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0353" y="3583913"/>
            <a:ext cx="13916247" cy="1688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Para as máquinas e implementos agrícolas, as cargas tributárias serão alteradas conforme podemos observar na tabela prática abaixo:</a:t>
            </a:r>
            <a:endParaRPr lang="en-US" sz="3000" spc="30" dirty="0">
              <a:solidFill>
                <a:srgbClr val="49403C"/>
              </a:solidFill>
              <a:latin typeface="+mj-lt"/>
            </a:endParaRP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endParaRPr lang="pt-BR" sz="3000" u="none" spc="30" dirty="0">
              <a:solidFill>
                <a:srgbClr val="49403C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0353" y="1201985"/>
            <a:ext cx="11249247" cy="106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BASE DE CÁLCULO REDUZIDA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BBAB43CA-5893-4579-85EB-E28FF5FA3B69}"/>
              </a:ext>
            </a:extLst>
          </p:cNvPr>
          <p:cNvGrpSpPr/>
          <p:nvPr/>
        </p:nvGrpSpPr>
        <p:grpSpPr>
          <a:xfrm rot="8100000">
            <a:off x="16115621" y="-1565047"/>
            <a:ext cx="2537825" cy="4821610"/>
            <a:chOff x="0" y="0"/>
            <a:chExt cx="3422705" cy="14540791"/>
          </a:xfrm>
        </p:grpSpPr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xmlns="" id="{3F7DECAD-027E-4D8C-B9EF-06BFE7E8F89F}"/>
                </a:ext>
              </a:extLst>
            </p:cNvPr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145A9F">
                <a:alpha val="69803"/>
              </a:srgbClr>
            </a:solidFill>
          </p:spPr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xmlns="" id="{BC455549-F370-4AF1-B44B-00211C1A81DD}"/>
                </a:ext>
              </a:extLst>
            </p:cNvPr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145A9F">
                <a:alpha val="40000"/>
              </a:srgbClr>
            </a:solidFill>
          </p:spPr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xmlns="" id="{58AA8708-CE90-4FE9-8C6C-8D5BC1F26C57}"/>
                </a:ext>
              </a:extLst>
            </p:cNvPr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145A9F">
                <a:alpha val="9803"/>
              </a:srgbClr>
            </a:solidFill>
          </p:spPr>
        </p:sp>
      </p:grpSp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BC5E44EB-D36E-4F3F-B55E-E458474F61CA}"/>
              </a:ext>
            </a:extLst>
          </p:cNvPr>
          <p:cNvSpPr txBox="1"/>
          <p:nvPr/>
        </p:nvSpPr>
        <p:spPr>
          <a:xfrm>
            <a:off x="790353" y="2076939"/>
            <a:ext cx="10708920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5000" spc="210" dirty="0">
                <a:solidFill>
                  <a:srgbClr val="49403C"/>
                </a:solidFill>
                <a:latin typeface="+mj-lt"/>
              </a:rPr>
              <a:t>Máquinas e Implementos Agrícolas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72452"/>
            <a:ext cx="13901738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0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6687706" y="-3"/>
            <a:ext cx="855676" cy="10286997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5651280"/>
            <a:ext cx="1299170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Assim</a:t>
            </a: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 como os demais benefícios (isenção e base de cálculo reduzida), as hipóteses de concessão de crédito outorgado ou presumido também serão alteradas, onde terão redução em alguns benefícios.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68852"/>
            <a:ext cx="1299170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CRÉDITO OUTORGADO</a:t>
            </a:r>
          </a:p>
        </p:txBody>
      </p:sp>
      <p:sp>
        <p:nvSpPr>
          <p:cNvPr id="5" name="AutoShape 5"/>
          <p:cNvSpPr/>
          <p:nvPr/>
        </p:nvSpPr>
        <p:spPr>
          <a:xfrm rot="-10800000">
            <a:off x="17543382" y="0"/>
            <a:ext cx="744618" cy="10286994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6" name="AutoShape 6"/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14976354" y="-3"/>
            <a:ext cx="855676" cy="10286995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6687706" y="-1"/>
            <a:ext cx="855676" cy="10286999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546630"/>
            <a:ext cx="12991709" cy="168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O Decreto 65.255/2020 foram reduzidos os incentivos fiscais concedidos por meio de regimes especiais de tributação para determinados setores. Abaixo alguns exemplos: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52500"/>
            <a:ext cx="1299170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REGIMES ESPECIAIS</a:t>
            </a:r>
          </a:p>
        </p:txBody>
      </p:sp>
      <p:sp>
        <p:nvSpPr>
          <p:cNvPr id="5" name="AutoShape 5"/>
          <p:cNvSpPr/>
          <p:nvPr/>
        </p:nvSpPr>
        <p:spPr>
          <a:xfrm rot="-10800000">
            <a:off x="17543382" y="-3"/>
            <a:ext cx="744618" cy="10287001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6" name="AutoShape 6"/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14976354" y="-1"/>
            <a:ext cx="855676" cy="10286999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457DF76-9216-4C24-A5B0-A42E7F6E0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06" y="4762500"/>
            <a:ext cx="13011202" cy="51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6687706" y="-1"/>
            <a:ext cx="855676" cy="10286999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63336" y="5448300"/>
            <a:ext cx="12991709" cy="534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Além dos benefícios fiscais reduzidos, houveram também diversos revogados.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3335" y="3390900"/>
            <a:ext cx="1299170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BENEFÍCIOS FISCAIS REVOGADOS</a:t>
            </a:r>
          </a:p>
        </p:txBody>
      </p:sp>
      <p:sp>
        <p:nvSpPr>
          <p:cNvPr id="5" name="AutoShape 5"/>
          <p:cNvSpPr/>
          <p:nvPr/>
        </p:nvSpPr>
        <p:spPr>
          <a:xfrm rot="-10800000">
            <a:off x="17543382" y="-3"/>
            <a:ext cx="744618" cy="10287001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6" name="AutoShape 6"/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14976354" y="-1"/>
            <a:ext cx="855676" cy="10286999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  <p:extLst>
      <p:ext uri="{BB962C8B-B14F-4D97-AF65-F5344CB8AC3E}">
        <p14:creationId xmlns:p14="http://schemas.microsoft.com/office/powerpoint/2010/main" val="222058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71638"/>
            <a:ext cx="18288000" cy="8615362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4" name="TextBox 4"/>
          <p:cNvSpPr txBox="1"/>
          <p:nvPr/>
        </p:nvSpPr>
        <p:spPr>
          <a:xfrm>
            <a:off x="2577542" y="561975"/>
            <a:ext cx="1313291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BR" sz="5000" spc="150">
                <a:solidFill>
                  <a:srgbClr val="000000"/>
                </a:solidFill>
                <a:latin typeface="+mj-lt"/>
              </a:rPr>
              <a:t>ISENÇÕES - RELAÇÕES DAS REVOGAÇÕES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5ECC61F-5D29-4779-85CC-C971B94A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28" y="2400300"/>
            <a:ext cx="15030743" cy="726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71638"/>
            <a:ext cx="18288000" cy="8615362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3" name="TextBox 3"/>
          <p:cNvSpPr txBox="1"/>
          <p:nvPr/>
        </p:nvSpPr>
        <p:spPr>
          <a:xfrm>
            <a:off x="494554" y="654556"/>
            <a:ext cx="17298892" cy="75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pt-BR" sz="5080" spc="152" dirty="0">
                <a:solidFill>
                  <a:srgbClr val="000000"/>
                </a:solidFill>
                <a:latin typeface="+mj-lt"/>
              </a:rPr>
              <a:t>BASE DE CÁLCULO REDUZIDA - RELAÇÕES DAS REVOGAÇÕES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3E4A76F-9519-47EA-8F54-B6C78CCD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7" y="3317499"/>
            <a:ext cx="17298892" cy="53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71638"/>
            <a:ext cx="18288000" cy="8615362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3" name="TextBox 3"/>
          <p:cNvSpPr txBox="1"/>
          <p:nvPr/>
        </p:nvSpPr>
        <p:spPr>
          <a:xfrm>
            <a:off x="494554" y="654556"/>
            <a:ext cx="17298892" cy="75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pt-BR" sz="5080" spc="152" dirty="0">
                <a:solidFill>
                  <a:srgbClr val="000000"/>
                </a:solidFill>
                <a:latin typeface="+mj-lt"/>
              </a:rPr>
              <a:t>CRÉDITO OUTORGADO - RELAÇÕES DAS REVOGAÇÕES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EC55D34-613A-4AD0-8BAB-C2B225FF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3" y="2913696"/>
            <a:ext cx="16586634" cy="613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5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5850" y="3695700"/>
            <a:ext cx="12249150" cy="5728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Foi acrescido o artigo 66-H à Lei nº 6.374/1989 para estabelecer que o complemento do imposto retido antecipadamente deverá ser pago pelo contribuinte substituído, observada a sua regulamentação pelo Poder Executivo, quando:</a:t>
            </a:r>
          </a:p>
          <a:p>
            <a:pPr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I – o valor da operação ou prestação final com a mercadoria ou serviço for maior que a base de cálculo da retenção;</a:t>
            </a:r>
          </a:p>
          <a:p>
            <a:pPr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II – da superveniente majoração da carga tributária incidente sobre a operação ou prestação final com a mercadoria ou serviço.</a:t>
            </a:r>
          </a:p>
          <a:p>
            <a:pPr algn="just">
              <a:lnSpc>
                <a:spcPts val="4500"/>
              </a:lnSpc>
              <a:spcBef>
                <a:spcPct val="0"/>
              </a:spcBef>
            </a:pPr>
            <a:endParaRPr lang="pt-BR" sz="3000" spc="30" dirty="0">
              <a:solidFill>
                <a:srgbClr val="49403C"/>
              </a:solidFill>
              <a:latin typeface="+mj-lt"/>
            </a:endParaRP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endParaRPr lang="pt-BR" sz="3000" u="none" spc="30" dirty="0">
              <a:solidFill>
                <a:srgbClr val="49403C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5850" y="1333500"/>
            <a:ext cx="1299170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COMPLEMENTO DO ICMS ST 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xmlns="" id="{AEF9625A-43D8-4742-8937-5DA04A85647C}"/>
              </a:ext>
            </a:extLst>
          </p:cNvPr>
          <p:cNvSpPr/>
          <p:nvPr/>
        </p:nvSpPr>
        <p:spPr>
          <a:xfrm rot="-10800000">
            <a:off x="16687706" y="-3"/>
            <a:ext cx="855676" cy="10286997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xmlns="" id="{5D7DE2D3-F68B-4D9C-9EEA-C2924E021223}"/>
              </a:ext>
            </a:extLst>
          </p:cNvPr>
          <p:cNvSpPr/>
          <p:nvPr/>
        </p:nvSpPr>
        <p:spPr>
          <a:xfrm rot="-10800000">
            <a:off x="17543382" y="0"/>
            <a:ext cx="744618" cy="10286994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xmlns="" id="{574D9F94-0AAB-4FDE-94A6-22F7797E11E7}"/>
              </a:ext>
            </a:extLst>
          </p:cNvPr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xmlns="" id="{E85090AB-FB79-473E-8A26-5598681675C5}"/>
              </a:ext>
            </a:extLst>
          </p:cNvPr>
          <p:cNvSpPr/>
          <p:nvPr/>
        </p:nvSpPr>
        <p:spPr>
          <a:xfrm rot="-10800000">
            <a:off x="14976354" y="-3"/>
            <a:ext cx="855676" cy="10286995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  <p:extLst>
      <p:ext uri="{BB962C8B-B14F-4D97-AF65-F5344CB8AC3E}">
        <p14:creationId xmlns:p14="http://schemas.microsoft.com/office/powerpoint/2010/main" val="244364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5850" y="3695700"/>
            <a:ext cx="12249150" cy="5151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Também traz a possibilidade de instituição pelo Poder Executivo de regime optativo de tributação da substituição tributária, para segmentos varejistas, com dispensa de pagamento do valor correspondente à complementação do imposto retido antecipadamente. Esse ponto vale nas hipóteses em que o preço praticado na operação a consumidor final for superior à base de cálculo utilizada para o cálculo do débito de responsabilidade por substituição tributária, compensando-se com a restituição do imposto assegurada ao contribuinte.</a:t>
            </a: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endParaRPr lang="pt-BR" sz="3000" u="none" spc="30" dirty="0">
              <a:solidFill>
                <a:srgbClr val="49403C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5850" y="1333500"/>
            <a:ext cx="1299170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COMPLEMENTO DO ICMS ST 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xmlns="" id="{AEF9625A-43D8-4742-8937-5DA04A85647C}"/>
              </a:ext>
            </a:extLst>
          </p:cNvPr>
          <p:cNvSpPr/>
          <p:nvPr/>
        </p:nvSpPr>
        <p:spPr>
          <a:xfrm rot="-10800000">
            <a:off x="16687706" y="-3"/>
            <a:ext cx="855676" cy="10286997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xmlns="" id="{5D7DE2D3-F68B-4D9C-9EEA-C2924E021223}"/>
              </a:ext>
            </a:extLst>
          </p:cNvPr>
          <p:cNvSpPr/>
          <p:nvPr/>
        </p:nvSpPr>
        <p:spPr>
          <a:xfrm rot="-10800000">
            <a:off x="17543382" y="0"/>
            <a:ext cx="744618" cy="10286994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xmlns="" id="{574D9F94-0AAB-4FDE-94A6-22F7797E11E7}"/>
              </a:ext>
            </a:extLst>
          </p:cNvPr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xmlns="" id="{E85090AB-FB79-473E-8A26-5598681675C5}"/>
              </a:ext>
            </a:extLst>
          </p:cNvPr>
          <p:cNvSpPr/>
          <p:nvPr/>
        </p:nvSpPr>
        <p:spPr>
          <a:xfrm rot="-10800000">
            <a:off x="14976354" y="-3"/>
            <a:ext cx="855676" cy="10286995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  <p:extLst>
      <p:ext uri="{BB962C8B-B14F-4D97-AF65-F5344CB8AC3E}">
        <p14:creationId xmlns:p14="http://schemas.microsoft.com/office/powerpoint/2010/main" val="156599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716159" y="-4000503"/>
            <a:ext cx="855676" cy="18288006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3" name="AutoShape 3"/>
          <p:cNvSpPr/>
          <p:nvPr/>
        </p:nvSpPr>
        <p:spPr>
          <a:xfrm rot="5400000">
            <a:off x="6402274" y="-1598727"/>
            <a:ext cx="5483452" cy="18288003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  <p:sp>
        <p:nvSpPr>
          <p:cNvPr id="4" name="AutoShape 4"/>
          <p:cNvSpPr/>
          <p:nvPr/>
        </p:nvSpPr>
        <p:spPr>
          <a:xfrm rot="5400000">
            <a:off x="6786169" y="-6786169"/>
            <a:ext cx="4715662" cy="18288003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8EC44203-6EAF-4D36-BE36-7E2FF8545311}"/>
              </a:ext>
            </a:extLst>
          </p:cNvPr>
          <p:cNvSpPr txBox="1"/>
          <p:nvPr/>
        </p:nvSpPr>
        <p:spPr>
          <a:xfrm>
            <a:off x="3543297" y="3231766"/>
            <a:ext cx="11201400" cy="126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pt-BR" sz="20000" spc="152" dirty="0">
                <a:solidFill>
                  <a:schemeClr val="bg1"/>
                </a:solidFill>
                <a:latin typeface="+mj-lt"/>
              </a:rPr>
              <a:t>DÚVIDAS?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7CF1B501-332C-47AB-A58C-57B1AE3EEF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400" y="7059336"/>
            <a:ext cx="2224184" cy="2151898"/>
          </a:xfrm>
          <a:prstGeom prst="rect">
            <a:avLst/>
          </a:prstGeom>
        </p:spPr>
      </p:pic>
      <p:pic>
        <p:nvPicPr>
          <p:cNvPr id="8" name="Imagem 7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xmlns="" id="{012FF8B2-1D6B-464E-BB42-27D9EB039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22" y="7402280"/>
            <a:ext cx="4143075" cy="14660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65445" y="709613"/>
            <a:ext cx="435711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SUMÁRIO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43400" y="3036914"/>
            <a:ext cx="10143334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Introdução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Alíquotas alteradas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Isenção</a:t>
            </a:r>
          </a:p>
          <a:p>
            <a:pPr>
              <a:lnSpc>
                <a:spcPts val="4500"/>
              </a:lnSpc>
            </a:pPr>
            <a:r>
              <a:rPr lang="pt-BR" sz="3000" spc="30" dirty="0" smtClean="0">
                <a:solidFill>
                  <a:srgbClr val="49403C"/>
                </a:solidFill>
                <a:latin typeface="+mj-lt"/>
              </a:rPr>
              <a:t>Base </a:t>
            </a:r>
            <a:r>
              <a:rPr lang="pt-BR" sz="3000" spc="30" dirty="0">
                <a:solidFill>
                  <a:srgbClr val="49403C"/>
                </a:solidFill>
                <a:latin typeface="+mj-lt"/>
              </a:rPr>
              <a:t>de cálculo reduzida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Crédito outorgado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Regimes especiais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Isenções - Relação das revogações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Base de cálculo reduzida – Relações das revogações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Crédito outorgado - Relação das revogações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06800" y="8463358"/>
            <a:ext cx="1452716" cy="140550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8100000">
            <a:off x="16076913" y="-1658499"/>
            <a:ext cx="2802147" cy="4821610"/>
            <a:chOff x="0" y="0"/>
            <a:chExt cx="3422705" cy="1454079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145A9F">
                <a:alpha val="69803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145A9F">
                <a:alpha val="40000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145A9F">
                <a:alpha val="9803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741426" y="3731128"/>
            <a:ext cx="347871" cy="34787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741426" y="3122639"/>
            <a:ext cx="347871" cy="34787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741426" y="4897941"/>
            <a:ext cx="347871" cy="34787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741426" y="4289451"/>
            <a:ext cx="347871" cy="34787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741426" y="6023656"/>
            <a:ext cx="347871" cy="34787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741426" y="5462792"/>
            <a:ext cx="347871" cy="347871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741426" y="7198168"/>
            <a:ext cx="347871" cy="347871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741426" y="6589679"/>
            <a:ext cx="347871" cy="347871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741426" y="7756491"/>
            <a:ext cx="347871" cy="347871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pic>
        <p:nvPicPr>
          <p:cNvPr id="30" name="Imagem 29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xmlns="" id="{CEF86560-0877-4D96-AB04-7E584CAAC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53500"/>
            <a:ext cx="2946356" cy="104255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8716159" y="-4000503"/>
            <a:ext cx="855676" cy="18288006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3" name="AutoShape 3"/>
          <p:cNvSpPr/>
          <p:nvPr/>
        </p:nvSpPr>
        <p:spPr>
          <a:xfrm rot="5400000">
            <a:off x="6402274" y="-1598727"/>
            <a:ext cx="5483452" cy="18288003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  <p:sp>
        <p:nvSpPr>
          <p:cNvPr id="4" name="AutoShape 4"/>
          <p:cNvSpPr/>
          <p:nvPr/>
        </p:nvSpPr>
        <p:spPr>
          <a:xfrm rot="5400000">
            <a:off x="6786169" y="-6786169"/>
            <a:ext cx="4715662" cy="18288003"/>
          </a:xfrm>
          <a:prstGeom prst="rect">
            <a:avLst/>
          </a:prstGeom>
          <a:solidFill>
            <a:srgbClr val="145A9F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400" y="7059336"/>
            <a:ext cx="2224184" cy="2151898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8EC44203-6EAF-4D36-BE36-7E2FF8545311}"/>
              </a:ext>
            </a:extLst>
          </p:cNvPr>
          <p:cNvSpPr txBox="1"/>
          <p:nvPr/>
        </p:nvSpPr>
        <p:spPr>
          <a:xfrm>
            <a:off x="3543297" y="3231766"/>
            <a:ext cx="11201400" cy="126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pt-BR" sz="20000" spc="152" dirty="0">
                <a:solidFill>
                  <a:schemeClr val="bg1"/>
                </a:solidFill>
                <a:latin typeface="+mj-lt"/>
              </a:rPr>
              <a:t>Obrigado!</a:t>
            </a:r>
          </a:p>
        </p:txBody>
      </p:sp>
      <p:pic>
        <p:nvPicPr>
          <p:cNvPr id="7" name="Imagem 6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xmlns="" id="{6E26C426-E4B1-463E-9B6F-3D97A27DD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22" y="7402280"/>
            <a:ext cx="4143075" cy="14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9297"/>
            <a:ext cx="2567029" cy="10905593"/>
            <a:chOff x="0" y="0"/>
            <a:chExt cx="3422705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145A9F">
                <a:alpha val="69803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145A9F">
                <a:alpha val="40000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145A9F">
                <a:alpha val="9803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5720971" y="-309297"/>
            <a:ext cx="2567029" cy="10905593"/>
            <a:chOff x="0" y="0"/>
            <a:chExt cx="3422705" cy="14540791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145A9F">
                <a:alpha val="69803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145A9F">
                <a:alpha val="40000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145A9F">
                <a:alpha val="9803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7243" y="7922800"/>
            <a:ext cx="1658909" cy="16049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31028" y="1169242"/>
            <a:ext cx="1222933" cy="122293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8468368" y="1164231"/>
            <a:ext cx="4499797" cy="1111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@simespi</a:t>
            </a:r>
          </a:p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@semcongestaocontabil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xmlns="" id="{1F9B68E0-4298-46E1-8083-684559DB3785}"/>
              </a:ext>
            </a:extLst>
          </p:cNvPr>
          <p:cNvGrpSpPr/>
          <p:nvPr/>
        </p:nvGrpSpPr>
        <p:grpSpPr>
          <a:xfrm>
            <a:off x="5125704" y="5961133"/>
            <a:ext cx="347871" cy="347871"/>
            <a:chOff x="0" y="0"/>
            <a:chExt cx="6350000" cy="6350000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4DE8A46F-7C3D-4D47-A192-95951B02991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79323344-9705-4334-82F8-707C4931F425}"/>
              </a:ext>
            </a:extLst>
          </p:cNvPr>
          <p:cNvSpPr txBox="1"/>
          <p:nvPr/>
        </p:nvSpPr>
        <p:spPr>
          <a:xfrm>
            <a:off x="5769070" y="6153720"/>
            <a:ext cx="778778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comercial@semcon.com.br | (19) 2106-7709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xmlns="" id="{54150490-2F76-4D9B-9885-D1D9D5D2925D}"/>
              </a:ext>
            </a:extLst>
          </p:cNvPr>
          <p:cNvSpPr txBox="1"/>
          <p:nvPr/>
        </p:nvSpPr>
        <p:spPr>
          <a:xfrm>
            <a:off x="5679339" y="5625072"/>
            <a:ext cx="7787779" cy="57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pt-BR" sz="3400" spc="170" dirty="0">
                <a:solidFill>
                  <a:srgbClr val="49403C"/>
                </a:solidFill>
                <a:latin typeface="+mj-lt"/>
              </a:rPr>
              <a:t>Alexandre Ferreira | Camila Cappelletti</a:t>
            </a:r>
            <a:endParaRPr lang="pt-BR" sz="3400" u="none" spc="170" dirty="0">
              <a:solidFill>
                <a:srgbClr val="49403C"/>
              </a:solidFill>
              <a:latin typeface="+mj-lt"/>
            </a:endParaRPr>
          </a:p>
        </p:txBody>
      </p:sp>
      <p:pic>
        <p:nvPicPr>
          <p:cNvPr id="32" name="Imagem 31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xmlns="" id="{19537B2D-4B5D-4945-BB5F-84C5AD552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81" y="8061784"/>
            <a:ext cx="4143075" cy="1466011"/>
          </a:xfrm>
          <a:prstGeom prst="rect">
            <a:avLst/>
          </a:prstGeom>
        </p:spPr>
      </p:pic>
      <p:grpSp>
        <p:nvGrpSpPr>
          <p:cNvPr id="33" name="Group 15">
            <a:extLst>
              <a:ext uri="{FF2B5EF4-FFF2-40B4-BE49-F238E27FC236}">
                <a16:creationId xmlns:a16="http://schemas.microsoft.com/office/drawing/2014/main" xmlns="" id="{74D3ECC5-ABA4-4042-89B3-0804712D800F}"/>
              </a:ext>
            </a:extLst>
          </p:cNvPr>
          <p:cNvGrpSpPr/>
          <p:nvPr/>
        </p:nvGrpSpPr>
        <p:grpSpPr>
          <a:xfrm>
            <a:off x="5132427" y="4053069"/>
            <a:ext cx="347871" cy="347871"/>
            <a:chOff x="0" y="0"/>
            <a:chExt cx="6350000" cy="6350000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xmlns="" id="{4A6419AE-24FC-464C-AC7E-E913340C0A7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9403C"/>
            </a:solidFill>
          </p:spPr>
        </p:sp>
      </p:grpSp>
      <p:sp>
        <p:nvSpPr>
          <p:cNvPr id="35" name="TextBox 19">
            <a:extLst>
              <a:ext uri="{FF2B5EF4-FFF2-40B4-BE49-F238E27FC236}">
                <a16:creationId xmlns:a16="http://schemas.microsoft.com/office/drawing/2014/main" xmlns="" id="{19280D4A-9F15-4FCB-8251-C470647CC07E}"/>
              </a:ext>
            </a:extLst>
          </p:cNvPr>
          <p:cNvSpPr txBox="1"/>
          <p:nvPr/>
        </p:nvSpPr>
        <p:spPr>
          <a:xfrm>
            <a:off x="5775793" y="4245656"/>
            <a:ext cx="778778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(19) 3417-8600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xmlns="" id="{F2B1EF25-1061-444D-BCFD-482BFB8F17DA}"/>
              </a:ext>
            </a:extLst>
          </p:cNvPr>
          <p:cNvSpPr txBox="1"/>
          <p:nvPr/>
        </p:nvSpPr>
        <p:spPr>
          <a:xfrm>
            <a:off x="5782924" y="3685774"/>
            <a:ext cx="543034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759"/>
              </a:lnSpc>
              <a:spcBef>
                <a:spcPct val="0"/>
              </a:spcBef>
            </a:pPr>
            <a:r>
              <a:rPr lang="pt-BR" sz="3400" u="none" spc="170" dirty="0">
                <a:solidFill>
                  <a:srgbClr val="49403C"/>
                </a:solidFill>
                <a:latin typeface="+mj-lt"/>
              </a:rPr>
              <a:t>SIMESPI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6714" y="2705100"/>
            <a:ext cx="12825022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A Assembleia Legislativa de São Paulo (</a:t>
            </a:r>
            <a:r>
              <a:rPr lang="pt-BR" sz="3000" u="none" spc="30" dirty="0" err="1">
                <a:solidFill>
                  <a:srgbClr val="49403C"/>
                </a:solidFill>
                <a:latin typeface="+mj-lt"/>
              </a:rPr>
              <a:t>Alesp</a:t>
            </a: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) aprovou pacote de ajuste fiscal para 2021, através da Lei 17.293 de 2020. O governo alega que o ajuste fiscal é necessário para conter o rombo de bilhões no orçamento. Entre outras alterações, a medida aumenta a tributação de impostos, em especial do ICMS.</a:t>
            </a: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endParaRPr lang="pt-BR" sz="3000" u="none" spc="30" dirty="0">
              <a:solidFill>
                <a:srgbClr val="49403C"/>
              </a:solidFill>
              <a:latin typeface="+mj-lt"/>
            </a:endParaRP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No que tange ao ICMS o artigo 22 da referida lei, autoriza o Poder Executivo a:</a:t>
            </a: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a) Renovar os benefícios fiscais em vigor na data da publicação desta lei;</a:t>
            </a: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b) Reduzir os benefícios fiscais e financeiros fiscais relacionados ao ICMS;</a:t>
            </a:r>
          </a:p>
          <a:p>
            <a:pPr lvl="0"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c) devolver o ICMS incidente sobre os produtos integrantes da cesta básica para as famílias de baixa renda, quando por elas adquiridos, na forma, prazos e condições a serem estabelecidos em regulamento, observado, no que couber, os termos da Lei 12.685/2007 (Programa Nota Fiscal Paulista);</a:t>
            </a:r>
            <a:endParaRPr lang="pt-BR" sz="3000" u="none" spc="30" dirty="0">
              <a:solidFill>
                <a:srgbClr val="49403C"/>
              </a:solidFill>
              <a:latin typeface="+mj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06714" y="1104900"/>
            <a:ext cx="596706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INTRODUÇÃO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7543382" y="-4"/>
            <a:ext cx="744618" cy="10287004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5" name="AutoShape 5"/>
          <p:cNvSpPr/>
          <p:nvPr/>
        </p:nvSpPr>
        <p:spPr>
          <a:xfrm rot="-10800000">
            <a:off x="16687706" y="-1"/>
            <a:ext cx="855676" cy="10287001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15832030" y="-3"/>
            <a:ext cx="855676" cy="10287003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14976354" y="-1"/>
            <a:ext cx="855676" cy="10287001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3049990" cy="168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As novas mudanças têm origem no texto do Projeto de Lei nº 529/2020, que estabelece medidas voltadas ao ajuste fiscal e ao equilíbrio das contas públicas, o qual gerou a publicação, no DOE SP de 16.10.2020, dos seguintes atos legais:</a:t>
            </a:r>
          </a:p>
        </p:txBody>
      </p:sp>
      <p:sp>
        <p:nvSpPr>
          <p:cNvPr id="3" name="AutoShape 3"/>
          <p:cNvSpPr/>
          <p:nvPr/>
        </p:nvSpPr>
        <p:spPr>
          <a:xfrm rot="-10800000">
            <a:off x="17543382" y="-1"/>
            <a:ext cx="744618" cy="10287001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4" name="AutoShape 4"/>
          <p:cNvSpPr/>
          <p:nvPr/>
        </p:nvSpPr>
        <p:spPr>
          <a:xfrm rot="-10800000">
            <a:off x="16687706" y="-2"/>
            <a:ext cx="855676" cy="10287002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5" name="AutoShape 5"/>
          <p:cNvSpPr/>
          <p:nvPr/>
        </p:nvSpPr>
        <p:spPr>
          <a:xfrm rot="-10800000">
            <a:off x="15832030" y="-4"/>
            <a:ext cx="855676" cy="10287004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14976354" y="-5"/>
            <a:ext cx="855676" cy="10287005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5756105" y="5671573"/>
            <a:ext cx="3466830" cy="1225740"/>
            <a:chOff x="0" y="0"/>
            <a:chExt cx="1172730" cy="414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2730" cy="414633"/>
            </a:xfrm>
            <a:custGeom>
              <a:avLst/>
              <a:gdLst/>
              <a:ahLst/>
              <a:cxnLst/>
              <a:rect l="l" t="t" r="r" b="b"/>
              <a:pathLst>
                <a:path w="1172730" h="414633">
                  <a:moveTo>
                    <a:pt x="0" y="0"/>
                  </a:moveTo>
                  <a:lnTo>
                    <a:pt x="1172730" y="0"/>
                  </a:lnTo>
                  <a:lnTo>
                    <a:pt x="1172730" y="414633"/>
                  </a:lnTo>
                  <a:lnTo>
                    <a:pt x="0" y="414633"/>
                  </a:lnTo>
                  <a:close/>
                </a:path>
              </a:pathLst>
            </a:custGeom>
            <a:solidFill>
              <a:srgbClr val="145A9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22690" y="7235775"/>
            <a:ext cx="3466830" cy="1225740"/>
            <a:chOff x="0" y="0"/>
            <a:chExt cx="1172730" cy="4146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2730" cy="414633"/>
            </a:xfrm>
            <a:custGeom>
              <a:avLst/>
              <a:gdLst/>
              <a:ahLst/>
              <a:cxnLst/>
              <a:rect l="l" t="t" r="r" b="b"/>
              <a:pathLst>
                <a:path w="1172730" h="414633">
                  <a:moveTo>
                    <a:pt x="0" y="0"/>
                  </a:moveTo>
                  <a:lnTo>
                    <a:pt x="1172730" y="0"/>
                  </a:lnTo>
                  <a:lnTo>
                    <a:pt x="1172730" y="414633"/>
                  </a:lnTo>
                  <a:lnTo>
                    <a:pt x="0" y="414633"/>
                  </a:lnTo>
                  <a:close/>
                </a:path>
              </a:pathLst>
            </a:custGeom>
            <a:solidFill>
              <a:srgbClr val="145A9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022690" y="8640928"/>
            <a:ext cx="3466830" cy="1225740"/>
            <a:chOff x="0" y="0"/>
            <a:chExt cx="1172730" cy="4146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2730" cy="414633"/>
            </a:xfrm>
            <a:custGeom>
              <a:avLst/>
              <a:gdLst/>
              <a:ahLst/>
              <a:cxnLst/>
              <a:rect l="l" t="t" r="r" b="b"/>
              <a:pathLst>
                <a:path w="1172730" h="414633">
                  <a:moveTo>
                    <a:pt x="0" y="0"/>
                  </a:moveTo>
                  <a:lnTo>
                    <a:pt x="1172730" y="0"/>
                  </a:lnTo>
                  <a:lnTo>
                    <a:pt x="1172730" y="414633"/>
                  </a:lnTo>
                  <a:lnTo>
                    <a:pt x="0" y="414633"/>
                  </a:lnTo>
                  <a:close/>
                </a:path>
              </a:pathLst>
            </a:custGeom>
            <a:solidFill>
              <a:srgbClr val="145A9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673190" y="7235775"/>
            <a:ext cx="3466830" cy="1225740"/>
            <a:chOff x="0" y="0"/>
            <a:chExt cx="1172730" cy="4146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72730" cy="414633"/>
            </a:xfrm>
            <a:custGeom>
              <a:avLst/>
              <a:gdLst/>
              <a:ahLst/>
              <a:cxnLst/>
              <a:rect l="l" t="t" r="r" b="b"/>
              <a:pathLst>
                <a:path w="1172730" h="414633">
                  <a:moveTo>
                    <a:pt x="0" y="0"/>
                  </a:moveTo>
                  <a:lnTo>
                    <a:pt x="1172730" y="0"/>
                  </a:lnTo>
                  <a:lnTo>
                    <a:pt x="1172730" y="414633"/>
                  </a:lnTo>
                  <a:lnTo>
                    <a:pt x="0" y="414633"/>
                  </a:lnTo>
                  <a:close/>
                </a:path>
              </a:pathLst>
            </a:custGeom>
            <a:solidFill>
              <a:srgbClr val="145A9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673190" y="8640928"/>
            <a:ext cx="3466830" cy="1225740"/>
            <a:chOff x="0" y="0"/>
            <a:chExt cx="1172730" cy="4146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72730" cy="414633"/>
            </a:xfrm>
            <a:custGeom>
              <a:avLst/>
              <a:gdLst/>
              <a:ahLst/>
              <a:cxnLst/>
              <a:rect l="l" t="t" r="r" b="b"/>
              <a:pathLst>
                <a:path w="1172730" h="414633">
                  <a:moveTo>
                    <a:pt x="0" y="0"/>
                  </a:moveTo>
                  <a:lnTo>
                    <a:pt x="1172730" y="0"/>
                  </a:lnTo>
                  <a:lnTo>
                    <a:pt x="1172730" y="414633"/>
                  </a:lnTo>
                  <a:lnTo>
                    <a:pt x="0" y="414633"/>
                  </a:lnTo>
                  <a:close/>
                </a:path>
              </a:pathLst>
            </a:custGeom>
            <a:solidFill>
              <a:srgbClr val="145A9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40000"/>
          </a:blip>
          <a:srcRect r="44369"/>
          <a:stretch>
            <a:fillRect/>
          </a:stretch>
        </p:blipFill>
        <p:spPr>
          <a:xfrm rot="-5400000">
            <a:off x="7060643" y="4710025"/>
            <a:ext cx="857755" cy="77094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5756105" y="3440878"/>
            <a:ext cx="3466830" cy="1225740"/>
            <a:chOff x="0" y="0"/>
            <a:chExt cx="1172730" cy="4146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2730" cy="414633"/>
            </a:xfrm>
            <a:custGeom>
              <a:avLst/>
              <a:gdLst/>
              <a:ahLst/>
              <a:cxnLst/>
              <a:rect l="l" t="t" r="r" b="b"/>
              <a:pathLst>
                <a:path w="1172730" h="414633">
                  <a:moveTo>
                    <a:pt x="0" y="0"/>
                  </a:moveTo>
                  <a:lnTo>
                    <a:pt x="1172730" y="0"/>
                  </a:lnTo>
                  <a:lnTo>
                    <a:pt x="1172730" y="414633"/>
                  </a:lnTo>
                  <a:lnTo>
                    <a:pt x="0" y="414633"/>
                  </a:lnTo>
                  <a:close/>
                </a:path>
              </a:pathLst>
            </a:custGeom>
            <a:solidFill>
              <a:srgbClr val="145A9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>
            <a:fillRect/>
          </a:stretch>
        </p:blipFill>
        <p:spPr>
          <a:xfrm rot="-5400000">
            <a:off x="1339469" y="6713704"/>
            <a:ext cx="2832601" cy="163228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>
            <a:fillRect/>
          </a:stretch>
        </p:blipFill>
        <p:spPr>
          <a:xfrm rot="-5400000">
            <a:off x="11042200" y="6713704"/>
            <a:ext cx="2832601" cy="1632286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7824163" y="9131763"/>
            <a:ext cx="3164883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611"/>
              </a:lnSpc>
              <a:spcBef>
                <a:spcPct val="0"/>
              </a:spcBef>
            </a:pPr>
            <a:r>
              <a:rPr lang="pt-BR" sz="2500" spc="17" dirty="0">
                <a:solidFill>
                  <a:srgbClr val="FFFFFF"/>
                </a:solidFill>
                <a:latin typeface="+mj-lt"/>
              </a:rPr>
              <a:t>Decreto nº 65.255/2020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09681" y="7734914"/>
            <a:ext cx="3172989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611"/>
              </a:lnSpc>
              <a:spcBef>
                <a:spcPct val="0"/>
              </a:spcBef>
            </a:pPr>
            <a:r>
              <a:rPr lang="pt-BR" sz="2500" spc="17" dirty="0">
                <a:solidFill>
                  <a:srgbClr val="FFFFFF"/>
                </a:solidFill>
                <a:latin typeface="+mj-lt"/>
              </a:rPr>
              <a:t>Decreto nº 65.254/2020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90997" y="9111346"/>
            <a:ext cx="323062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611"/>
              </a:lnSpc>
              <a:spcBef>
                <a:spcPct val="0"/>
              </a:spcBef>
            </a:pPr>
            <a:r>
              <a:rPr lang="pt-BR" sz="2500" spc="17" dirty="0">
                <a:solidFill>
                  <a:srgbClr val="FFFFFF"/>
                </a:solidFill>
                <a:latin typeface="+mj-lt"/>
              </a:rPr>
              <a:t>Decreto nº 65.253/2020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57998" y="7734914"/>
            <a:ext cx="3196213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611"/>
              </a:lnSpc>
              <a:spcBef>
                <a:spcPct val="0"/>
              </a:spcBef>
            </a:pPr>
            <a:r>
              <a:rPr lang="pt-BR" sz="2500" spc="17" dirty="0">
                <a:solidFill>
                  <a:srgbClr val="FFFFFF"/>
                </a:solidFill>
                <a:latin typeface="+mj-lt"/>
              </a:rPr>
              <a:t>Decreto nº 65.252/2020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40158" y="6117089"/>
            <a:ext cx="2627074" cy="33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11"/>
              </a:lnSpc>
              <a:spcBef>
                <a:spcPct val="0"/>
              </a:spcBef>
            </a:pPr>
            <a:r>
              <a:rPr lang="pt-BR" sz="2500" spc="17" dirty="0">
                <a:solidFill>
                  <a:srgbClr val="FFFFFF"/>
                </a:solidFill>
                <a:latin typeface="+mj-lt"/>
              </a:rPr>
              <a:t>Lei nº 17.293/2020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496144" y="3884934"/>
            <a:ext cx="2627074" cy="334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11"/>
              </a:lnSpc>
              <a:spcBef>
                <a:spcPct val="0"/>
              </a:spcBef>
            </a:pPr>
            <a:r>
              <a:rPr lang="pt-BR" sz="2500" spc="17" dirty="0">
                <a:solidFill>
                  <a:srgbClr val="FFFFFF"/>
                </a:solidFill>
                <a:latin typeface="+mj-lt"/>
              </a:rPr>
              <a:t>PL nº  529/2020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7543382" y="-1"/>
            <a:ext cx="744618" cy="10286999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3" name="AutoShape 3"/>
          <p:cNvSpPr/>
          <p:nvPr/>
        </p:nvSpPr>
        <p:spPr>
          <a:xfrm rot="-10800000">
            <a:off x="16687706" y="-2"/>
            <a:ext cx="855676" cy="10287000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4" name="AutoShape 4"/>
          <p:cNvSpPr/>
          <p:nvPr/>
        </p:nvSpPr>
        <p:spPr>
          <a:xfrm rot="-10800000">
            <a:off x="15832030" y="-4"/>
            <a:ext cx="855676" cy="10287002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5" name="AutoShape 5"/>
          <p:cNvSpPr/>
          <p:nvPr/>
        </p:nvSpPr>
        <p:spPr>
          <a:xfrm rot="-10800000">
            <a:off x="14976354" y="-5"/>
            <a:ext cx="855676" cy="10287003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028699" y="2019300"/>
            <a:ext cx="12991709" cy="341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De acordo com as alterações promovidas ao Regulamento do ICMS pelo Decreto nº 65.253/2020, a</a:t>
            </a: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 partir de 15/01/2021, teremos na legislação paulista a figura do complemento da alíquota do imposto, que será de 2,4% para a alíquota de 7% e de 1,3% para a alíquota de 12%, exceto nas prestações de serviço de transporte, que permanecem com a alíquota inalterada. Desta forma, teremos a elevação de carga tributária </a:t>
            </a:r>
            <a:r>
              <a:rPr lang="pt-BR" sz="3000" u="none" spc="30" dirty="0" smtClean="0">
                <a:solidFill>
                  <a:srgbClr val="49403C"/>
                </a:solidFill>
                <a:latin typeface="+mj-lt"/>
              </a:rPr>
              <a:t>de</a:t>
            </a:r>
            <a:r>
              <a:rPr lang="pt-BR" sz="3000" u="none" spc="30" dirty="0" smtClean="0">
                <a:solidFill>
                  <a:srgbClr val="49403C"/>
                </a:solidFill>
                <a:latin typeface="+mj-lt"/>
              </a:rPr>
              <a:t>:</a:t>
            </a:r>
            <a:endParaRPr lang="pt-BR" sz="3000" u="none" spc="30" dirty="0" smtClean="0">
              <a:solidFill>
                <a:srgbClr val="49403C"/>
              </a:solidFill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571500"/>
            <a:ext cx="10848623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ALÍQUOTAS ALTERADAS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00700"/>
            <a:ext cx="8991600" cy="418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94339"/>
            <a:ext cx="3467100" cy="106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ISENÇÃO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454130"/>
            <a:ext cx="12991709" cy="284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O Decreto 65.254/2020 alterou o Artigo 8º do RICMS/SP que discorre da isenção do ICMS, criando a partir de 01/2021 a isenção parcial do imposto. Essa</a:t>
            </a: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 novidade na legislação paulista, não se aplica a todos os artigos. Para a aplicação da isenção parcial, a seguir apresentaremos as aplicações, que esclarece que o percentual de isenção variará de acordo com a alíquota do produto.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7543382" y="0"/>
            <a:ext cx="744618" cy="10287000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5" name="AutoShape 5"/>
          <p:cNvSpPr/>
          <p:nvPr/>
        </p:nvSpPr>
        <p:spPr>
          <a:xfrm rot="-10800000">
            <a:off x="16687706" y="-1"/>
            <a:ext cx="855676" cy="10286999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14976354" y="-1"/>
            <a:ext cx="855676" cy="10286999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6687706" y="-1"/>
            <a:ext cx="855676" cy="10286999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494305" y="2726591"/>
            <a:ext cx="13920249" cy="68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2999" u="none" spc="29" dirty="0">
                <a:solidFill>
                  <a:srgbClr val="49403C"/>
                </a:solidFill>
                <a:latin typeface="+mj-lt"/>
              </a:rPr>
              <a:t>Algumas operações estão sujeitas a isenção parcial, no período de 15/01/2021 a 15/01/2023, aplicando-se sobre o montante equivalente a:</a:t>
            </a:r>
          </a:p>
          <a:p>
            <a:pPr marL="0" lvl="0" indent="0" algn="just">
              <a:lnSpc>
                <a:spcPts val="4499"/>
              </a:lnSpc>
              <a:spcBef>
                <a:spcPct val="0"/>
              </a:spcBef>
            </a:pPr>
            <a:endParaRPr lang="pt-BR" sz="2999" u="none" spc="29" dirty="0">
              <a:solidFill>
                <a:srgbClr val="49403C"/>
              </a:solidFill>
              <a:latin typeface="+mj-lt"/>
            </a:endParaRPr>
          </a:p>
          <a:p>
            <a:pPr marL="0" lvl="0" indent="0" algn="just">
              <a:lnSpc>
                <a:spcPts val="4499"/>
              </a:lnSpc>
              <a:spcBef>
                <a:spcPct val="0"/>
              </a:spcBef>
            </a:pPr>
            <a:r>
              <a:rPr lang="pt-BR" sz="2999" u="none" spc="29" dirty="0">
                <a:solidFill>
                  <a:srgbClr val="49403C"/>
                </a:solidFill>
                <a:latin typeface="+mj-lt"/>
              </a:rPr>
              <a:t>a) 75% do valor da operação ou prestação, quando sujeitas à alíquota de 25%;</a:t>
            </a:r>
          </a:p>
          <a:p>
            <a:pPr marL="0" lvl="0" indent="0" algn="just">
              <a:lnSpc>
                <a:spcPts val="4499"/>
              </a:lnSpc>
              <a:spcBef>
                <a:spcPct val="0"/>
              </a:spcBef>
            </a:pPr>
            <a:r>
              <a:rPr lang="pt-BR" sz="2999" u="none" spc="29" dirty="0">
                <a:solidFill>
                  <a:srgbClr val="49403C"/>
                </a:solidFill>
                <a:latin typeface="+mj-lt"/>
              </a:rPr>
              <a:t>b) 77% do valor da operação ou prestação, quando sujeitas à alíquota de 18%;</a:t>
            </a:r>
          </a:p>
          <a:p>
            <a:pPr marL="0" lvl="0" indent="0" algn="just">
              <a:lnSpc>
                <a:spcPts val="4499"/>
              </a:lnSpc>
              <a:spcBef>
                <a:spcPct val="0"/>
              </a:spcBef>
            </a:pPr>
            <a:r>
              <a:rPr lang="pt-BR" sz="2999" u="none" spc="29" dirty="0">
                <a:solidFill>
                  <a:srgbClr val="49403C"/>
                </a:solidFill>
                <a:latin typeface="+mj-lt"/>
              </a:rPr>
              <a:t>c) 78% do valor da operação ou prestação, quando sujeitas à carga tributária de 13,3% ou à alíquota de 12%;</a:t>
            </a:r>
          </a:p>
          <a:p>
            <a:pPr marL="0" lvl="0" indent="0" algn="just">
              <a:lnSpc>
                <a:spcPts val="4499"/>
              </a:lnSpc>
              <a:spcBef>
                <a:spcPct val="0"/>
              </a:spcBef>
            </a:pPr>
            <a:r>
              <a:rPr lang="pt-BR" sz="2999" u="none" spc="29" dirty="0">
                <a:solidFill>
                  <a:srgbClr val="49403C"/>
                </a:solidFill>
                <a:latin typeface="+mj-lt"/>
              </a:rPr>
              <a:t>d) 79% do valor da operação ou prestação, quando sujeitas à carga tributária de 9,4% ou à alíquota de 7%;</a:t>
            </a:r>
          </a:p>
          <a:p>
            <a:pPr marL="0" lvl="0" indent="0" algn="just">
              <a:lnSpc>
                <a:spcPts val="4499"/>
              </a:lnSpc>
              <a:spcBef>
                <a:spcPct val="0"/>
              </a:spcBef>
            </a:pPr>
            <a:r>
              <a:rPr lang="pt-BR" sz="2999" u="none" spc="29" dirty="0">
                <a:solidFill>
                  <a:srgbClr val="49403C"/>
                </a:solidFill>
                <a:latin typeface="+mj-lt"/>
              </a:rPr>
              <a:t>e) 80% do valor da operação ou prestação, quando sujeitas à alíquota de 4%.Observe que essa sistemática aplica-se também, às operações e prestações realizadas por contribuinte sujeito às normas do Simples Nacional.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4305" y="661811"/>
            <a:ext cx="1284069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APLICAÇÃO DA ISENÇÃO PARCIAL</a:t>
            </a:r>
          </a:p>
        </p:txBody>
      </p:sp>
      <p:sp>
        <p:nvSpPr>
          <p:cNvPr id="5" name="AutoShape 5"/>
          <p:cNvSpPr/>
          <p:nvPr/>
        </p:nvSpPr>
        <p:spPr>
          <a:xfrm rot="-10800000">
            <a:off x="17543382" y="-1"/>
            <a:ext cx="744618" cy="10286999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6" name="AutoShape 6"/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7" name="AutoShape 7"/>
          <p:cNvSpPr/>
          <p:nvPr/>
        </p:nvSpPr>
        <p:spPr>
          <a:xfrm rot="-10800000">
            <a:off x="14976354" y="-1"/>
            <a:ext cx="855676" cy="10286999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5850" y="3695700"/>
            <a:ext cx="12249150" cy="457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Em muitos casos, haverá a diminuição dos benefícios fiscais já a partir de 01/01/2021 e outros, a partir de 15.01.2021. Outra alteração, refere-se ao prazo desses benefícios.</a:t>
            </a:r>
          </a:p>
          <a:p>
            <a:pPr algn="just">
              <a:lnSpc>
                <a:spcPts val="4500"/>
              </a:lnSpc>
              <a:spcBef>
                <a:spcPct val="0"/>
              </a:spcBef>
            </a:pPr>
            <a:r>
              <a:rPr lang="pt-BR" sz="3000" spc="30" dirty="0">
                <a:solidFill>
                  <a:srgbClr val="49403C"/>
                </a:solidFill>
                <a:latin typeface="+mj-lt"/>
              </a:rPr>
              <a:t>As operações realizadas com máquinas, aparelhos e equipamentos industriais e com máquinas e implementos agrícolas estão beneficiados com a redução da Base de Cálculo do ICMS, desde que as mercadorias correspondentes estejam relacionados em um dos anexos (I ou II) do Convênio ICMS nº 52/1991.</a:t>
            </a:r>
            <a:endParaRPr lang="pt-BR" sz="3000" u="none" spc="30" dirty="0">
              <a:solidFill>
                <a:srgbClr val="49403C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5850" y="1333500"/>
            <a:ext cx="1299170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BASE DE CÁLCULO REDUZIDA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xmlns="" id="{AEF9625A-43D8-4742-8937-5DA04A85647C}"/>
              </a:ext>
            </a:extLst>
          </p:cNvPr>
          <p:cNvSpPr/>
          <p:nvPr/>
        </p:nvSpPr>
        <p:spPr>
          <a:xfrm rot="-10800000">
            <a:off x="16687706" y="-3"/>
            <a:ext cx="855676" cy="10286997"/>
          </a:xfrm>
          <a:prstGeom prst="rect">
            <a:avLst/>
          </a:prstGeom>
          <a:solidFill>
            <a:srgbClr val="145A9F">
              <a:alpha val="69803"/>
            </a:srgbClr>
          </a:solidFill>
        </p:spPr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xmlns="" id="{5D7DE2D3-F68B-4D9C-9EEA-C2924E021223}"/>
              </a:ext>
            </a:extLst>
          </p:cNvPr>
          <p:cNvSpPr/>
          <p:nvPr/>
        </p:nvSpPr>
        <p:spPr>
          <a:xfrm rot="-10800000">
            <a:off x="17543382" y="0"/>
            <a:ext cx="744618" cy="10286994"/>
          </a:xfrm>
          <a:prstGeom prst="rect">
            <a:avLst/>
          </a:prstGeom>
          <a:solidFill>
            <a:srgbClr val="145A9F"/>
          </a:solidFill>
        </p:spPr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xmlns="" id="{574D9F94-0AAB-4FDE-94A6-22F7797E11E7}"/>
              </a:ext>
            </a:extLst>
          </p:cNvPr>
          <p:cNvSpPr/>
          <p:nvPr/>
        </p:nvSpPr>
        <p:spPr>
          <a:xfrm rot="-10800000">
            <a:off x="15832030" y="-1"/>
            <a:ext cx="855676" cy="10286999"/>
          </a:xfrm>
          <a:prstGeom prst="rect">
            <a:avLst/>
          </a:prstGeom>
          <a:solidFill>
            <a:srgbClr val="145A9F">
              <a:alpha val="40000"/>
            </a:srgbClr>
          </a:solidFill>
        </p:spPr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xmlns="" id="{E85090AB-FB79-473E-8A26-5598681675C5}"/>
              </a:ext>
            </a:extLst>
          </p:cNvPr>
          <p:cNvSpPr/>
          <p:nvPr/>
        </p:nvSpPr>
        <p:spPr>
          <a:xfrm rot="-10800000">
            <a:off x="14976354" y="-3"/>
            <a:ext cx="855676" cy="10286995"/>
          </a:xfrm>
          <a:prstGeom prst="rect">
            <a:avLst/>
          </a:prstGeom>
          <a:solidFill>
            <a:srgbClr val="145A9F">
              <a:alpha val="9803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0353" y="3583913"/>
            <a:ext cx="13916247" cy="1688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r>
              <a:rPr lang="pt-BR" sz="3000" u="none" spc="30" dirty="0">
                <a:solidFill>
                  <a:srgbClr val="49403C"/>
                </a:solidFill>
                <a:latin typeface="+mj-lt"/>
              </a:rPr>
              <a:t>Para as máquinas e equipamentos industriais, as cargas tributárias serão alteradas conforme podemos observar na tabela prática abaixo:</a:t>
            </a:r>
            <a:endParaRPr lang="en-US" sz="3000" spc="30" dirty="0">
              <a:solidFill>
                <a:srgbClr val="49403C"/>
              </a:solidFill>
              <a:latin typeface="+mj-lt"/>
            </a:endParaRPr>
          </a:p>
          <a:p>
            <a:pPr marL="0" lvl="0" indent="0" algn="just">
              <a:lnSpc>
                <a:spcPts val="4500"/>
              </a:lnSpc>
              <a:spcBef>
                <a:spcPct val="0"/>
              </a:spcBef>
            </a:pPr>
            <a:endParaRPr lang="pt-BR" sz="3000" u="none" spc="30" dirty="0">
              <a:solidFill>
                <a:srgbClr val="49403C"/>
              </a:solidFill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0353" y="1201985"/>
            <a:ext cx="11249247" cy="1066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7000" spc="210" dirty="0">
                <a:solidFill>
                  <a:srgbClr val="49403C"/>
                </a:solidFill>
                <a:latin typeface="+mj-lt"/>
              </a:rPr>
              <a:t>BASE DE CÁLCULO REDUZIDA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BBAB43CA-5893-4579-85EB-E28FF5FA3B69}"/>
              </a:ext>
            </a:extLst>
          </p:cNvPr>
          <p:cNvGrpSpPr/>
          <p:nvPr/>
        </p:nvGrpSpPr>
        <p:grpSpPr>
          <a:xfrm rot="8100000">
            <a:off x="16115621" y="-1565047"/>
            <a:ext cx="2537825" cy="4821610"/>
            <a:chOff x="0" y="0"/>
            <a:chExt cx="3422705" cy="14540791"/>
          </a:xfrm>
        </p:grpSpPr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xmlns="" id="{3F7DECAD-027E-4D8C-B9EF-06BFE7E8F89F}"/>
                </a:ext>
              </a:extLst>
            </p:cNvPr>
            <p:cNvSpPr/>
            <p:nvPr/>
          </p:nvSpPr>
          <p:spPr>
            <a:xfrm>
              <a:off x="0" y="0"/>
              <a:ext cx="1140902" cy="14540791"/>
            </a:xfrm>
            <a:prstGeom prst="rect">
              <a:avLst/>
            </a:prstGeom>
            <a:solidFill>
              <a:srgbClr val="145A9F">
                <a:alpha val="69803"/>
              </a:srgbClr>
            </a:solidFill>
          </p:spPr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xmlns="" id="{BC455549-F370-4AF1-B44B-00211C1A81DD}"/>
                </a:ext>
              </a:extLst>
            </p:cNvPr>
            <p:cNvSpPr/>
            <p:nvPr/>
          </p:nvSpPr>
          <p:spPr>
            <a:xfrm>
              <a:off x="1140902" y="0"/>
              <a:ext cx="1140902" cy="14540791"/>
            </a:xfrm>
            <a:prstGeom prst="rect">
              <a:avLst/>
            </a:prstGeom>
            <a:solidFill>
              <a:srgbClr val="145A9F">
                <a:alpha val="40000"/>
              </a:srgbClr>
            </a:solidFill>
          </p:spPr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xmlns="" id="{58AA8708-CE90-4FE9-8C6C-8D5BC1F26C57}"/>
                </a:ext>
              </a:extLst>
            </p:cNvPr>
            <p:cNvSpPr/>
            <p:nvPr/>
          </p:nvSpPr>
          <p:spPr>
            <a:xfrm>
              <a:off x="2281803" y="0"/>
              <a:ext cx="1140902" cy="14540791"/>
            </a:xfrm>
            <a:prstGeom prst="rect">
              <a:avLst/>
            </a:prstGeom>
            <a:solidFill>
              <a:srgbClr val="145A9F">
                <a:alpha val="9803"/>
              </a:srgbClr>
            </a:solidFill>
          </p:spPr>
        </p:sp>
      </p:grpSp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BC5E44EB-D36E-4F3F-B55E-E458474F61CA}"/>
              </a:ext>
            </a:extLst>
          </p:cNvPr>
          <p:cNvSpPr txBox="1"/>
          <p:nvPr/>
        </p:nvSpPr>
        <p:spPr>
          <a:xfrm>
            <a:off x="790353" y="2076939"/>
            <a:ext cx="10708920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pt-BR" sz="5000" spc="210" dirty="0">
                <a:solidFill>
                  <a:srgbClr val="49403C"/>
                </a:solidFill>
                <a:latin typeface="+mj-lt"/>
              </a:rPr>
              <a:t>Máquinas e Equipamentos Industriais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40" y="5272451"/>
            <a:ext cx="14542982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991</Words>
  <Application>Microsoft Office PowerPoint</Application>
  <PresentationFormat>Personalizar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Monique D. C. Gandelini - Semcon</dc:creator>
  <cp:lastModifiedBy>Alexandre F. Ferreira - Semcon</cp:lastModifiedBy>
  <cp:revision>20</cp:revision>
  <dcterms:created xsi:type="dcterms:W3CDTF">2006-08-16T00:00:00Z</dcterms:created>
  <dcterms:modified xsi:type="dcterms:W3CDTF">2020-12-15T15:50:32Z</dcterms:modified>
  <dc:identifier>DAENsa0m0js</dc:identifier>
</cp:coreProperties>
</file>